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366" r:id="rId9"/>
    <p:sldId id="365" r:id="rId10"/>
    <p:sldId id="332" r:id="rId11"/>
    <p:sldId id="364" r:id="rId12"/>
    <p:sldId id="313"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5"/>
            <p14:sldId id="332"/>
            <p14:sldId id="364"/>
            <p14:sldId id="313"/>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58379"/>
  </p:normalViewPr>
  <p:slideViewPr>
    <p:cSldViewPr snapToGrid="0" snapToObjects="1" showGuides="1">
      <p:cViewPr varScale="1">
        <p:scale>
          <a:sx n="95" d="100"/>
          <a:sy n="95" d="100"/>
        </p:scale>
        <p:origin x="1888" y="160"/>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within a reasonable amount of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 the goal is to learn the relationship between inputs and their corresponding outputs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 a rapid sequence of data from an unknown distribution, over time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infinite in length, and the data cannot be accessed 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data is only available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robust, alert, and perform classification in a resource adaptive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a:t>
            </a:r>
            <a:r>
              <a:rPr lang="en-US"/>
              <a:t>the OLLAWV, </a:t>
            </a:r>
            <a:r>
              <a:rPr lang="en-US" dirty="0"/>
              <a:t>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9053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3020519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6.emf"/><Relationship Id="rId7" Type="http://schemas.openxmlformats.org/officeDocument/2006/relationships/image" Target="../media/image39.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180.png"/><Relationship Id="rId9" Type="http://schemas.openxmlformats.org/officeDocument/2006/relationships/image" Target="../media/image4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29.png"/><Relationship Id="rId7" Type="http://schemas.openxmlformats.org/officeDocument/2006/relationships/image" Target="../media/image49.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tiff"/><Relationship Id="rId7" Type="http://schemas.openxmlformats.org/officeDocument/2006/relationships/image" Target="../media/image57.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 Id="rId9" Type="http://schemas.openxmlformats.org/officeDocument/2006/relationships/image" Target="../media/image59.emf"/></Relationships>
</file>

<file path=ppt/slides/_rels/slide3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2.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38.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72.png"/><Relationship Id="rId7" Type="http://schemas.openxmlformats.org/officeDocument/2006/relationships/image" Target="../media/image72.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3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9.tiff"/><Relationship Id="rId4" Type="http://schemas.openxmlformats.org/officeDocument/2006/relationships/image" Target="../media/image88.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21281"/>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r>
              <a:rPr lang="en-US" dirty="0"/>
              <a:t>:</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Similar to the perceptron algorithm but non-linear</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smtClean="0">
                              <a:ln>
                                <a:solidFill>
                                  <a:schemeClr val="bg1"/>
                                </a:solidFill>
                              </a:ln>
                              <a:latin typeface="Cambria Math" panose="02040503050406030204" pitchFamily="18" charset="0"/>
                            </a:rPr>
                          </m:ctrlPr>
                        </m:sSubSupPr>
                        <m:e>
                          <m:r>
                            <a:rPr lang="en-US" b="1" i="1" smtClean="0">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𝟏</m:t>
                          </m:r>
                        </m:sup>
                      </m:sSubSup>
                      <m:r>
                        <a:rPr lang="en-US" b="1" i="1" smtClean="0">
                          <a:ln>
                            <a:solidFill>
                              <a:schemeClr val="bg1"/>
                            </a:solidFill>
                          </a:ln>
                          <a:latin typeface="Cambria Math" panose="02040503050406030204" pitchFamily="18" charset="0"/>
                        </a:rPr>
                        <m:t>,</m:t>
                      </m:r>
                      <m:sSubSup>
                        <m:sSubSupPr>
                          <m:ctrlPr>
                            <a:rPr lang="en-US" b="1" i="1" smtClean="0">
                              <a:ln>
                                <a:solidFill>
                                  <a:schemeClr val="bg1"/>
                                </a:solidFill>
                              </a:ln>
                              <a:latin typeface="Cambria Math" panose="02040503050406030204" pitchFamily="18" charset="0"/>
                            </a:rPr>
                          </m:ctrlPr>
                        </m:sSubSupPr>
                        <m:e>
                          <m:r>
                            <a:rPr lang="en-US" b="1" i="1" smtClean="0">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𝟏</m:t>
                          </m:r>
                        </m:sup>
                      </m:sSubSup>
                    </m:oMath>
                  </m:oMathPara>
                </a14:m>
                <a:endParaRPr lang="en-US" b="1"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𝟐</m:t>
                          </m:r>
                        </m:sub>
                        <m:sup>
                          <m:r>
                            <a:rPr lang="en-US" b="1" i="1">
                              <a:ln>
                                <a:solidFill>
                                  <a:schemeClr val="bg1"/>
                                </a:solidFill>
                              </a:ln>
                              <a:latin typeface="Cambria Math" panose="02040503050406030204" pitchFamily="18" charset="0"/>
                            </a:rPr>
                            <m:t>𝟏</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𝟐</m:t>
                          </m:r>
                        </m:sub>
                        <m:sup>
                          <m:r>
                            <a:rPr lang="en-US" b="1" i="1">
                              <a:ln>
                                <a:solidFill>
                                  <a:schemeClr val="bg1"/>
                                </a:solidFill>
                              </a:ln>
                              <a:latin typeface="Cambria Math" panose="02040503050406030204" pitchFamily="18" charset="0"/>
                            </a:rPr>
                            <m:t>𝟏</m:t>
                          </m:r>
                        </m:sup>
                      </m:sSubSup>
                    </m:oMath>
                  </m:oMathPara>
                </a14:m>
                <a:endParaRPr lang="en-US" b="1"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𝟐</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𝟐</m:t>
                          </m:r>
                        </m:sup>
                      </m:sSubSup>
                    </m:oMath>
                  </m:oMathPara>
                </a14:m>
                <a:endParaRPr lang="en-US" b="1"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𝟐</m:t>
                          </m:r>
                        </m:sub>
                        <m:sup>
                          <m:r>
                            <a:rPr lang="en-US" b="1" i="1" smtClean="0">
                              <a:ln>
                                <a:solidFill>
                                  <a:schemeClr val="bg1"/>
                                </a:solidFill>
                              </a:ln>
                              <a:latin typeface="Cambria Math" panose="02040503050406030204" pitchFamily="18" charset="0"/>
                            </a:rPr>
                            <m:t>𝟐</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𝟐</m:t>
                          </m:r>
                        </m:sub>
                        <m:sup>
                          <m:r>
                            <a:rPr lang="en-US" b="1" i="1" smtClean="0">
                              <a:ln>
                                <a:solidFill>
                                  <a:schemeClr val="bg1"/>
                                </a:solidFill>
                              </a:ln>
                              <a:latin typeface="Cambria Math" panose="02040503050406030204" pitchFamily="18" charset="0"/>
                            </a:rPr>
                            <m:t>𝟐</m:t>
                          </m:r>
                        </m:sup>
                      </m:sSubSup>
                    </m:oMath>
                  </m:oMathPara>
                </a14:m>
                <a:endParaRPr lang="en-US" b="1"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𝟑</m:t>
                          </m:r>
                        </m:sub>
                        <m:sup>
                          <m:r>
                            <a:rPr lang="en-US" b="1" i="1" smtClean="0">
                              <a:ln>
                                <a:solidFill>
                                  <a:schemeClr val="bg1"/>
                                </a:solidFill>
                              </a:ln>
                              <a:latin typeface="Cambria Math" panose="02040503050406030204" pitchFamily="18" charset="0"/>
                            </a:rPr>
                            <m:t>𝟐</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𝟑</m:t>
                          </m:r>
                        </m:sub>
                        <m:sup>
                          <m:r>
                            <a:rPr lang="en-US" b="1" i="1" smtClean="0">
                              <a:ln>
                                <a:solidFill>
                                  <a:schemeClr val="bg1"/>
                                </a:solidFill>
                              </a:ln>
                              <a:latin typeface="Cambria Math" panose="02040503050406030204" pitchFamily="18" charset="0"/>
                            </a:rPr>
                            <m:t>𝟐</m:t>
                          </m:r>
                        </m:sup>
                      </m:sSubSup>
                    </m:oMath>
                  </m:oMathPara>
                </a14:m>
                <a:endParaRPr lang="en-US" b="1"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𝟐</m:t>
                          </m:r>
                        </m:sub>
                        <m:sup>
                          <m:r>
                            <a:rPr lang="en-US" b="1" i="1" smtClean="0">
                              <a:ln>
                                <a:solidFill>
                                  <a:schemeClr val="bg1"/>
                                </a:solidFill>
                              </a:ln>
                              <a:latin typeface="Cambria Math" panose="02040503050406030204" pitchFamily="18" charset="0"/>
                            </a:rPr>
                            <m:t>𝒕</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𝟐</m:t>
                          </m:r>
                        </m:sub>
                        <m:sup>
                          <m:r>
                            <a:rPr lang="en-US" b="1" i="1" smtClean="0">
                              <a:ln>
                                <a:solidFill>
                                  <a:schemeClr val="bg1"/>
                                </a:solidFill>
                              </a:ln>
                              <a:latin typeface="Cambria Math" panose="02040503050406030204" pitchFamily="18" charset="0"/>
                            </a:rPr>
                            <m:t>𝒕</m:t>
                          </m:r>
                        </m:sup>
                      </m:sSubSup>
                    </m:oMath>
                  </m:oMathPara>
                </a14:m>
                <a:endParaRPr lang="en-US" b="1"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𝒕</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𝒕</m:t>
                          </m:r>
                        </m:sup>
                      </m:sSubSup>
                    </m:oMath>
                  </m:oMathPara>
                </a14:m>
                <a:endParaRPr lang="en-US" b="1" dirty="0">
                  <a:ln>
                    <a:solidFill>
                      <a:schemeClr val="bg1"/>
                    </a:solidFill>
                  </a:ln>
                </a:endParaRPr>
              </a:p>
            </p:txBody>
          </p:sp>
        </mc:Choice>
        <mc:Fallback>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976080"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support vector machine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91EC4C69-509C-2A49-B1FD-E3D6F41BBF9F}"/>
              </a:ext>
            </a:extLst>
          </p:cNvPr>
          <p:cNvSpPr/>
          <p:nvPr/>
        </p:nvSpPr>
        <p:spPr>
          <a:xfrm>
            <a:off x="6763871" y="1939644"/>
            <a:ext cx="2097741" cy="24339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4430940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15437</TotalTime>
  <Words>8827</Words>
  <Application>Microsoft Macintosh PowerPoint</Application>
  <PresentationFormat>On-screen Show (16:9)</PresentationFormat>
  <Paragraphs>1129</Paragraphs>
  <Slides>64</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 (SVM)</vt:lpstr>
      <vt:lpstr>NN &amp; SVMs: Form vs. Norm</vt:lpstr>
      <vt:lpstr>Support Vector Machines</vt:lpstr>
      <vt:lpstr>Using Kernels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1235</cp:revision>
  <cp:lastPrinted>2018-04-16T09:12:53Z</cp:lastPrinted>
  <dcterms:created xsi:type="dcterms:W3CDTF">2018-03-13T10:23:44Z</dcterms:created>
  <dcterms:modified xsi:type="dcterms:W3CDTF">2018-09-10T20:11:45Z</dcterms:modified>
</cp:coreProperties>
</file>